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jpg>
</file>

<file path=ppt/media/image6.jp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914400" y="2655750"/>
            <a:ext cx="10363200" cy="1546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75430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61269-DF10-4977-9C0F-FF3E56D67029}" type="datetimeFigureOut">
              <a:rPr lang="pt-BR" smtClean="0"/>
              <a:t>25/07/2017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1D684-2378-491A-8EE6-5160F3D5EE0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3680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914400" y="2619123"/>
            <a:ext cx="10363200" cy="1546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6400"/>
            </a:lvl1pPr>
            <a:lvl2pPr lvl="1" algn="ctr" rtl="0">
              <a:spcBef>
                <a:spcPts val="0"/>
              </a:spcBef>
              <a:buSzPct val="100000"/>
              <a:defRPr sz="6400"/>
            </a:lvl2pPr>
            <a:lvl3pPr lvl="2" algn="ctr" rtl="0">
              <a:spcBef>
                <a:spcPts val="0"/>
              </a:spcBef>
              <a:buSzPct val="100000"/>
              <a:defRPr sz="6400"/>
            </a:lvl3pPr>
            <a:lvl4pPr lvl="3" algn="ctr" rtl="0">
              <a:spcBef>
                <a:spcPts val="0"/>
              </a:spcBef>
              <a:buSzPct val="100000"/>
              <a:defRPr sz="6400"/>
            </a:lvl4pPr>
            <a:lvl5pPr lvl="4" algn="ctr" rtl="0">
              <a:spcBef>
                <a:spcPts val="0"/>
              </a:spcBef>
              <a:buSzPct val="100000"/>
              <a:defRPr sz="6400"/>
            </a:lvl5pPr>
            <a:lvl6pPr lvl="5" algn="ctr" rtl="0">
              <a:spcBef>
                <a:spcPts val="0"/>
              </a:spcBef>
              <a:buSzPct val="100000"/>
              <a:defRPr sz="6400"/>
            </a:lvl6pPr>
            <a:lvl7pPr lvl="6" algn="ctr" rtl="0">
              <a:spcBef>
                <a:spcPts val="0"/>
              </a:spcBef>
              <a:buSzPct val="100000"/>
              <a:defRPr sz="6400"/>
            </a:lvl7pPr>
            <a:lvl8pPr lvl="7" algn="ctr" rtl="0">
              <a:spcBef>
                <a:spcPts val="0"/>
              </a:spcBef>
              <a:buSzPct val="100000"/>
              <a:defRPr sz="6400"/>
            </a:lvl8pPr>
            <a:lvl9pPr lvl="8" algn="ctr" rtl="0">
              <a:spcBef>
                <a:spcPts val="0"/>
              </a:spcBef>
              <a:buSzPct val="100000"/>
              <a:defRPr sz="64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914400" y="4193138"/>
            <a:ext cx="10363200" cy="1046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None/>
              <a:defRPr/>
            </a:lvl1pPr>
            <a:lvl2pPr lvl="1" algn="ctr" rtl="0">
              <a:spcBef>
                <a:spcPts val="0"/>
              </a:spcBef>
              <a:buSzPct val="100000"/>
              <a:buNone/>
              <a:defRPr sz="4000"/>
            </a:lvl2pPr>
            <a:lvl3pPr lvl="2" algn="ctr" rtl="0">
              <a:spcBef>
                <a:spcPts val="0"/>
              </a:spcBef>
              <a:buSzPct val="100000"/>
              <a:buNone/>
              <a:defRPr sz="4000"/>
            </a:lvl3pPr>
            <a:lvl4pPr lvl="3" algn="ctr" rtl="0">
              <a:spcBef>
                <a:spcPts val="0"/>
              </a:spcBef>
              <a:buSzPct val="100000"/>
              <a:buNone/>
              <a:defRPr sz="4000"/>
            </a:lvl4pPr>
            <a:lvl5pPr lvl="4" algn="ctr" rtl="0">
              <a:spcBef>
                <a:spcPts val="0"/>
              </a:spcBef>
              <a:buSzPct val="100000"/>
              <a:buNone/>
              <a:defRPr sz="4000"/>
            </a:lvl5pPr>
            <a:lvl6pPr lvl="5" algn="ctr" rtl="0">
              <a:spcBef>
                <a:spcPts val="0"/>
              </a:spcBef>
              <a:buSzPct val="100000"/>
              <a:buNone/>
              <a:defRPr sz="4000"/>
            </a:lvl6pPr>
            <a:lvl7pPr lvl="6" algn="ctr" rtl="0">
              <a:spcBef>
                <a:spcPts val="0"/>
              </a:spcBef>
              <a:buSzPct val="100000"/>
              <a:buNone/>
              <a:defRPr sz="4000"/>
            </a:lvl7pPr>
            <a:lvl8pPr lvl="7" algn="ctr" rtl="0">
              <a:spcBef>
                <a:spcPts val="0"/>
              </a:spcBef>
              <a:buSzPct val="100000"/>
              <a:buNone/>
              <a:defRPr sz="4000"/>
            </a:lvl8pPr>
            <a:lvl9pPr lvl="8" algn="ctr" rtl="0">
              <a:spcBef>
                <a:spcPts val="0"/>
              </a:spcBef>
              <a:buSzPct val="100000"/>
              <a:buNone/>
              <a:defRPr sz="40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5854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2267900" y="1866401"/>
            <a:ext cx="7656400" cy="1093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SzPct val="100000"/>
              <a:defRPr sz="4000"/>
            </a:lvl1pPr>
            <a:lvl2pPr lvl="1" algn="ctr" rtl="0">
              <a:spcBef>
                <a:spcPts val="0"/>
              </a:spcBef>
              <a:buSzPct val="100000"/>
              <a:defRPr sz="4000"/>
            </a:lvl2pPr>
            <a:lvl3pPr lvl="2" algn="ctr" rtl="0">
              <a:spcBef>
                <a:spcPts val="0"/>
              </a:spcBef>
              <a:buSzPct val="100000"/>
              <a:defRPr sz="4000"/>
            </a:lvl3pPr>
            <a:lvl4pPr lvl="3" algn="ctr" rtl="0">
              <a:spcBef>
                <a:spcPts val="0"/>
              </a:spcBef>
              <a:buSzPct val="100000"/>
              <a:defRPr sz="4000"/>
            </a:lvl4pPr>
            <a:lvl5pPr lvl="4" algn="ctr" rtl="0">
              <a:spcBef>
                <a:spcPts val="0"/>
              </a:spcBef>
              <a:buSzPct val="100000"/>
              <a:defRPr sz="4000"/>
            </a:lvl5pPr>
            <a:lvl6pPr lvl="5" algn="ctr" rtl="0">
              <a:spcBef>
                <a:spcPts val="0"/>
              </a:spcBef>
              <a:buSzPct val="100000"/>
              <a:defRPr sz="4000"/>
            </a:lvl6pPr>
            <a:lvl7pPr lvl="6" algn="ctr" rtl="0">
              <a:spcBef>
                <a:spcPts val="0"/>
              </a:spcBef>
              <a:buSzPct val="100000"/>
              <a:defRPr sz="4000"/>
            </a:lvl7pPr>
            <a:lvl8pPr lvl="7" algn="ctr" rtl="0">
              <a:spcBef>
                <a:spcPts val="0"/>
              </a:spcBef>
              <a:buSzPct val="100000"/>
              <a:defRPr sz="4000"/>
            </a:lvl8pPr>
            <a:lvl9pPr lvl="8" algn="ctr">
              <a:spcBef>
                <a:spcPts val="0"/>
              </a:spcBef>
              <a:buSzPct val="100000"/>
              <a:defRPr sz="4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5" name="Shape 15"/>
          <p:cNvSpPr txBox="1"/>
          <p:nvPr/>
        </p:nvSpPr>
        <p:spPr>
          <a:xfrm>
            <a:off x="4791200" y="1143425"/>
            <a:ext cx="2609600" cy="87159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28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“</a:t>
            </a:r>
          </a:p>
        </p:txBody>
      </p:sp>
      <p:sp>
        <p:nvSpPr>
          <p:cNvPr id="16" name="Shape 16"/>
          <p:cNvSpPr/>
          <p:nvPr/>
        </p:nvSpPr>
        <p:spPr>
          <a:xfrm>
            <a:off x="5504200" y="734200"/>
            <a:ext cx="1183615" cy="1132213"/>
          </a:xfrm>
          <a:custGeom>
            <a:avLst/>
            <a:gdLst/>
            <a:ahLst/>
            <a:cxnLst/>
            <a:rect l="0" t="0" r="0" b="0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06857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-8033" y="1290633"/>
            <a:ext cx="12208000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609600" y="2084534"/>
            <a:ext cx="10972800" cy="3337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285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-8033" y="1290633"/>
            <a:ext cx="12208000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09600" y="2010567"/>
            <a:ext cx="5326000" cy="4557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133"/>
            </a:lvl1pPr>
            <a:lvl2pPr lvl="1">
              <a:spcBef>
                <a:spcPts val="0"/>
              </a:spcBef>
              <a:buSzPct val="100000"/>
              <a:defRPr sz="2133"/>
            </a:lvl2pPr>
            <a:lvl3pPr lvl="2">
              <a:spcBef>
                <a:spcPts val="0"/>
              </a:spcBef>
              <a:buSzPct val="100000"/>
              <a:defRPr sz="2133"/>
            </a:lvl3pPr>
            <a:lvl4pPr lvl="3">
              <a:spcBef>
                <a:spcPts val="0"/>
              </a:spcBef>
              <a:buSzPct val="100000"/>
              <a:defRPr sz="2133"/>
            </a:lvl4pPr>
            <a:lvl5pPr lvl="4">
              <a:spcBef>
                <a:spcPts val="0"/>
              </a:spcBef>
              <a:buSzPct val="100000"/>
              <a:defRPr sz="2133"/>
            </a:lvl5pPr>
            <a:lvl6pPr lvl="5">
              <a:spcBef>
                <a:spcPts val="0"/>
              </a:spcBef>
              <a:buSzPct val="100000"/>
              <a:defRPr sz="2133"/>
            </a:lvl6pPr>
            <a:lvl7pPr lvl="6">
              <a:spcBef>
                <a:spcPts val="0"/>
              </a:spcBef>
              <a:buSzPct val="100000"/>
              <a:defRPr sz="2133"/>
            </a:lvl7pPr>
            <a:lvl8pPr lvl="7">
              <a:spcBef>
                <a:spcPts val="0"/>
              </a:spcBef>
              <a:buSzPct val="100000"/>
              <a:defRPr sz="2133"/>
            </a:lvl8pPr>
            <a:lvl9pPr lvl="8">
              <a:spcBef>
                <a:spcPts val="0"/>
              </a:spcBef>
              <a:buSzPct val="100000"/>
              <a:defRPr sz="2133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6256367" y="2010567"/>
            <a:ext cx="5326000" cy="4557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133"/>
            </a:lvl1pPr>
            <a:lvl2pPr lvl="1">
              <a:spcBef>
                <a:spcPts val="0"/>
              </a:spcBef>
              <a:buSzPct val="100000"/>
              <a:defRPr sz="2133"/>
            </a:lvl2pPr>
            <a:lvl3pPr lvl="2">
              <a:spcBef>
                <a:spcPts val="0"/>
              </a:spcBef>
              <a:buSzPct val="100000"/>
              <a:defRPr sz="2133"/>
            </a:lvl3pPr>
            <a:lvl4pPr lvl="3">
              <a:spcBef>
                <a:spcPts val="0"/>
              </a:spcBef>
              <a:buSzPct val="100000"/>
              <a:defRPr sz="2133"/>
            </a:lvl4pPr>
            <a:lvl5pPr lvl="4">
              <a:spcBef>
                <a:spcPts val="0"/>
              </a:spcBef>
              <a:buSzPct val="100000"/>
              <a:defRPr sz="2133"/>
            </a:lvl5pPr>
            <a:lvl6pPr lvl="5">
              <a:spcBef>
                <a:spcPts val="0"/>
              </a:spcBef>
              <a:buSzPct val="100000"/>
              <a:defRPr sz="2133"/>
            </a:lvl6pPr>
            <a:lvl7pPr lvl="6">
              <a:spcBef>
                <a:spcPts val="0"/>
              </a:spcBef>
              <a:buSzPct val="100000"/>
              <a:defRPr sz="2133"/>
            </a:lvl7pPr>
            <a:lvl8pPr lvl="7">
              <a:spcBef>
                <a:spcPts val="0"/>
              </a:spcBef>
              <a:buSzPct val="100000"/>
              <a:defRPr sz="2133"/>
            </a:lvl8pPr>
            <a:lvl9pPr lvl="8">
              <a:spcBef>
                <a:spcPts val="0"/>
              </a:spcBef>
              <a:buSzPct val="100000"/>
              <a:defRPr sz="2133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6752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-8033" y="1290633"/>
            <a:ext cx="12208000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609600" y="2010567"/>
            <a:ext cx="3509200" cy="4557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298617" y="2010567"/>
            <a:ext cx="3509200" cy="4557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8" name="Shape 28"/>
          <p:cNvSpPr txBox="1">
            <a:spLocks noGrp="1"/>
          </p:cNvSpPr>
          <p:nvPr>
            <p:ph type="body" idx="3"/>
          </p:nvPr>
        </p:nvSpPr>
        <p:spPr>
          <a:xfrm>
            <a:off x="7987636" y="2010567"/>
            <a:ext cx="3509200" cy="4557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9457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-8033" y="1290633"/>
            <a:ext cx="12208000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9728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09600" y="5875079"/>
            <a:ext cx="10972800" cy="692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480"/>
              </a:spcBef>
              <a:buSzPct val="100000"/>
              <a:buNone/>
              <a:defRPr sz="24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3441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099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-8033" y="1290633"/>
            <a:ext cx="12208000" cy="11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09600" y="2084534"/>
            <a:ext cx="10972800" cy="3337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FFFF"/>
              </a:buClr>
              <a:buSzPct val="100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48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360"/>
              </a:spcBef>
              <a:buClr>
                <a:srgbClr val="FFFFFF"/>
              </a:buClr>
              <a:buSzPct val="100000"/>
              <a:buFont typeface="Sniglet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4367972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8.xml"/><Relationship Id="rId1" Type="http://schemas.openxmlformats.org/officeDocument/2006/relationships/video" Target="https://www.youtube.com/embed/qlyPcAcUaI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9600" dirty="0" smtClean="0">
                <a:solidFill>
                  <a:srgbClr val="FF0000"/>
                </a:solidFill>
                <a:latin typeface="Pythia" panose="020B0603050302020204" pitchFamily="34" charset="0"/>
              </a:rPr>
              <a:t>Titans</a:t>
            </a:r>
            <a:endParaRPr lang="pt-BR" dirty="0">
              <a:solidFill>
                <a:srgbClr val="FF0000"/>
              </a:solidFill>
              <a:latin typeface="Pythia" panose="020B06030503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sz="3600" dirty="0" smtClean="0">
                <a:solidFill>
                  <a:srgbClr val="FF0000"/>
                </a:solidFill>
                <a:latin typeface="Death Star" panose="02000500000000000000" pitchFamily="50" charset="0"/>
              </a:rPr>
              <a:t>O RETORNO DO JEDI</a:t>
            </a:r>
            <a:endParaRPr lang="pt-BR" sz="3600" dirty="0">
              <a:solidFill>
                <a:srgbClr val="FF0000"/>
              </a:solidFill>
              <a:latin typeface="Death Star" panose="02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20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25/07 a 26/08 – Elaboração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26/08 a 07/10 – PC1 - Construção e Validação dos modelos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033" y="1290633"/>
            <a:ext cx="12208000" cy="533789"/>
          </a:xfrm>
        </p:spPr>
        <p:txBody>
          <a:bodyPr/>
          <a:lstStyle/>
          <a:p>
            <a:r>
              <a:rPr lang="pt-BR" dirty="0" smtClean="0"/>
              <a:t>Deadlines</a:t>
            </a:r>
            <a:endParaRPr lang="pt-BR" dirty="0"/>
          </a:p>
        </p:txBody>
      </p:sp>
      <p:sp>
        <p:nvSpPr>
          <p:cNvPr id="4" name="Shape 352"/>
          <p:cNvSpPr/>
          <p:nvPr/>
        </p:nvSpPr>
        <p:spPr>
          <a:xfrm>
            <a:off x="5875699" y="496388"/>
            <a:ext cx="459787" cy="423419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96"/>
          <p:cNvSpPr/>
          <p:nvPr/>
        </p:nvSpPr>
        <p:spPr>
          <a:xfrm>
            <a:off x="5673763" y="292622"/>
            <a:ext cx="844406" cy="887297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580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25/07 a 26/08 – Elaboração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26/08 a 07/10 – PC1 - Construção e Validação dos modelos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Nesta etapa irá ocorrer a construção do protótipo do robô conforme especificado em projeto. Sua validação será dada no dia 07/10, atendendo às especificações pré-dispostas no backlog.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033" y="1290633"/>
            <a:ext cx="12208000" cy="533789"/>
          </a:xfrm>
        </p:spPr>
        <p:txBody>
          <a:bodyPr/>
          <a:lstStyle/>
          <a:p>
            <a:r>
              <a:rPr lang="pt-BR" dirty="0" smtClean="0"/>
              <a:t>Deadlines</a:t>
            </a:r>
            <a:endParaRPr lang="pt-BR" dirty="0"/>
          </a:p>
        </p:txBody>
      </p:sp>
      <p:sp>
        <p:nvSpPr>
          <p:cNvPr id="4" name="Shape 352"/>
          <p:cNvSpPr/>
          <p:nvPr/>
        </p:nvSpPr>
        <p:spPr>
          <a:xfrm>
            <a:off x="5875699" y="496388"/>
            <a:ext cx="459787" cy="423419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96"/>
          <p:cNvSpPr/>
          <p:nvPr/>
        </p:nvSpPr>
        <p:spPr>
          <a:xfrm>
            <a:off x="5673763" y="292622"/>
            <a:ext cx="844406" cy="887297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7753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25/07 a 26/08 – Elaboração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26/08 a 07/10 – PC1 - Construção e Validação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07/10 a 15/11 – PC2 – Conserto dos erros e testes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033" y="1290633"/>
            <a:ext cx="12208000" cy="533789"/>
          </a:xfrm>
        </p:spPr>
        <p:txBody>
          <a:bodyPr/>
          <a:lstStyle/>
          <a:p>
            <a:r>
              <a:rPr lang="pt-BR" dirty="0" smtClean="0"/>
              <a:t>Deadlines</a:t>
            </a:r>
            <a:endParaRPr lang="pt-BR" dirty="0"/>
          </a:p>
        </p:txBody>
      </p:sp>
      <p:sp>
        <p:nvSpPr>
          <p:cNvPr id="4" name="Shape 352"/>
          <p:cNvSpPr/>
          <p:nvPr/>
        </p:nvSpPr>
        <p:spPr>
          <a:xfrm>
            <a:off x="5875699" y="496388"/>
            <a:ext cx="459787" cy="423419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96"/>
          <p:cNvSpPr/>
          <p:nvPr/>
        </p:nvSpPr>
        <p:spPr>
          <a:xfrm>
            <a:off x="5673763" y="292622"/>
            <a:ext cx="844406" cy="887297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14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25/07 a 26/08 – Elaboração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26/08 a 07/10 – PC1 - Construção e Validação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07/10 a 15/11 – PC2 – Conserto dos erros e testes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Nesta etapa corrigiremos os erros dos nossos robôs. Ao fim deste ciclo, temos que ter os robôs funcionais, com todos os seus requisitos cumpridos ou em 75% do progresso.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Ex.: Os robôs têm de estar com seus sistemas de locomoção funcionando.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033" y="1290633"/>
            <a:ext cx="12208000" cy="533789"/>
          </a:xfrm>
        </p:spPr>
        <p:txBody>
          <a:bodyPr/>
          <a:lstStyle/>
          <a:p>
            <a:r>
              <a:rPr lang="pt-BR" dirty="0" smtClean="0"/>
              <a:t>Deadlines</a:t>
            </a:r>
            <a:endParaRPr lang="pt-BR" dirty="0"/>
          </a:p>
        </p:txBody>
      </p:sp>
      <p:sp>
        <p:nvSpPr>
          <p:cNvPr id="4" name="Shape 352"/>
          <p:cNvSpPr/>
          <p:nvPr/>
        </p:nvSpPr>
        <p:spPr>
          <a:xfrm>
            <a:off x="5875699" y="496388"/>
            <a:ext cx="459787" cy="423419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96"/>
          <p:cNvSpPr/>
          <p:nvPr/>
        </p:nvSpPr>
        <p:spPr>
          <a:xfrm>
            <a:off x="5673763" y="292622"/>
            <a:ext cx="844406" cy="887297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04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25/07 a 26/08 – Elaboração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26/08 a 07/10 – PC1 - Construção e Validação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07/10 a 15/11 – PC2 – Conserto dos erros e testes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15/11 a 09/12 – PC3 – Finalização dos robôs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033" y="1290633"/>
            <a:ext cx="12208000" cy="533789"/>
          </a:xfrm>
        </p:spPr>
        <p:txBody>
          <a:bodyPr/>
          <a:lstStyle/>
          <a:p>
            <a:r>
              <a:rPr lang="pt-BR" dirty="0" smtClean="0"/>
              <a:t>Deadlines</a:t>
            </a:r>
            <a:endParaRPr lang="pt-BR" dirty="0"/>
          </a:p>
        </p:txBody>
      </p:sp>
      <p:sp>
        <p:nvSpPr>
          <p:cNvPr id="4" name="Shape 352"/>
          <p:cNvSpPr/>
          <p:nvPr/>
        </p:nvSpPr>
        <p:spPr>
          <a:xfrm>
            <a:off x="5875699" y="496388"/>
            <a:ext cx="459787" cy="423419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96"/>
          <p:cNvSpPr/>
          <p:nvPr/>
        </p:nvSpPr>
        <p:spPr>
          <a:xfrm>
            <a:off x="5673763" y="292622"/>
            <a:ext cx="844406" cy="887297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53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25/07 a 26/08 – Elaboração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26/08 a 07/10 – PC1 - Construção e Validação dos modelos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07/10 a 15/11 – PC2 – Conserto dos erros e testes</a:t>
            </a: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15/11 a 09/12 – PC3 – Finalização dos robôs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Correção dos erros a ponto de deixar os robôs finalizados para a próxima Winter Challenge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033" y="1290633"/>
            <a:ext cx="12208000" cy="533789"/>
          </a:xfrm>
        </p:spPr>
        <p:txBody>
          <a:bodyPr/>
          <a:lstStyle/>
          <a:p>
            <a:r>
              <a:rPr lang="pt-BR" dirty="0" smtClean="0"/>
              <a:t>Deadlines</a:t>
            </a:r>
            <a:endParaRPr lang="pt-BR" dirty="0"/>
          </a:p>
        </p:txBody>
      </p:sp>
      <p:sp>
        <p:nvSpPr>
          <p:cNvPr id="4" name="Shape 352"/>
          <p:cNvSpPr/>
          <p:nvPr/>
        </p:nvSpPr>
        <p:spPr>
          <a:xfrm>
            <a:off x="5875699" y="496388"/>
            <a:ext cx="459787" cy="423419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96"/>
          <p:cNvSpPr/>
          <p:nvPr/>
        </p:nvSpPr>
        <p:spPr>
          <a:xfrm>
            <a:off x="5673763" y="292622"/>
            <a:ext cx="844406" cy="887297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0557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 o Robô de 27 kg?</a:t>
            </a:r>
            <a:endParaRPr lang="pt-BR" dirty="0"/>
          </a:p>
        </p:txBody>
      </p:sp>
      <p:sp>
        <p:nvSpPr>
          <p:cNvPr id="4" name="Shape 321"/>
          <p:cNvSpPr/>
          <p:nvPr/>
        </p:nvSpPr>
        <p:spPr>
          <a:xfrm flipH="1">
            <a:off x="5557684" y="255701"/>
            <a:ext cx="1076565" cy="898655"/>
          </a:xfrm>
          <a:custGeom>
            <a:avLst/>
            <a:gdLst/>
            <a:ahLst/>
            <a:cxnLst/>
            <a:rect l="0" t="0" r="0" b="0"/>
            <a:pathLst>
              <a:path w="15817" h="15938" extrusionOk="0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354"/>
          <p:cNvSpPr/>
          <p:nvPr/>
        </p:nvSpPr>
        <p:spPr>
          <a:xfrm>
            <a:off x="5004226" y="3078438"/>
            <a:ext cx="1630023" cy="1553418"/>
          </a:xfrm>
          <a:custGeom>
            <a:avLst/>
            <a:gdLst/>
            <a:ahLst/>
            <a:cxnLst/>
            <a:rect l="0" t="0" r="0" b="0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338"/>
          <p:cNvSpPr/>
          <p:nvPr/>
        </p:nvSpPr>
        <p:spPr>
          <a:xfrm>
            <a:off x="8139320" y="3334716"/>
            <a:ext cx="1328992" cy="1040862"/>
          </a:xfrm>
          <a:custGeom>
            <a:avLst/>
            <a:gdLst/>
            <a:ahLst/>
            <a:cxnLst/>
            <a:rect l="0" t="0" r="0" b="0"/>
            <a:pathLst>
              <a:path w="19126" h="15136" extrusionOk="0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335"/>
          <p:cNvSpPr/>
          <p:nvPr/>
        </p:nvSpPr>
        <p:spPr>
          <a:xfrm>
            <a:off x="2734553" y="3282919"/>
            <a:ext cx="1572239" cy="1144457"/>
          </a:xfrm>
          <a:custGeom>
            <a:avLst/>
            <a:gdLst/>
            <a:ahLst/>
            <a:cxnLst/>
            <a:rect l="0" t="0" r="0" b="0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297"/>
          <p:cNvSpPr/>
          <p:nvPr/>
        </p:nvSpPr>
        <p:spPr>
          <a:xfrm>
            <a:off x="5354921" y="5576908"/>
            <a:ext cx="928632" cy="833492"/>
          </a:xfrm>
          <a:custGeom>
            <a:avLst/>
            <a:gdLst/>
            <a:ahLst/>
            <a:cxnLst/>
            <a:rect l="0" t="0" r="0" b="0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6" name="Shape 389"/>
          <p:cNvGrpSpPr/>
          <p:nvPr/>
        </p:nvGrpSpPr>
        <p:grpSpPr>
          <a:xfrm rot="18508124" flipV="1">
            <a:off x="3928322" y="2510406"/>
            <a:ext cx="1031307" cy="1161514"/>
            <a:chOff x="1113100" y="2199475"/>
            <a:chExt cx="801900" cy="709925"/>
          </a:xfrm>
        </p:grpSpPr>
        <p:sp>
          <p:nvSpPr>
            <p:cNvPr id="17" name="Shape 390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9" name="Shape 392"/>
          <p:cNvGrpSpPr/>
          <p:nvPr/>
        </p:nvGrpSpPr>
        <p:grpSpPr>
          <a:xfrm rot="8533842">
            <a:off x="6583479" y="2764518"/>
            <a:ext cx="760047" cy="205685"/>
            <a:chOff x="271125" y="812725"/>
            <a:chExt cx="766525" cy="221725"/>
          </a:xfrm>
        </p:grpSpPr>
        <p:sp>
          <p:nvSpPr>
            <p:cNvPr id="20" name="Shape 393"/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0" t="0" r="0" b="0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394"/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0" t="0" r="0" b="0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2" name="Shape 392"/>
          <p:cNvGrpSpPr/>
          <p:nvPr/>
        </p:nvGrpSpPr>
        <p:grpSpPr>
          <a:xfrm rot="16364805">
            <a:off x="5509954" y="5024125"/>
            <a:ext cx="618565" cy="160514"/>
            <a:chOff x="271125" y="812725"/>
            <a:chExt cx="766525" cy="221725"/>
          </a:xfrm>
        </p:grpSpPr>
        <p:sp>
          <p:nvSpPr>
            <p:cNvPr id="23" name="Shape 393"/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0" t="0" r="0" b="0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394"/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0" t="0" r="0" b="0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5" name="Shape 389"/>
          <p:cNvGrpSpPr/>
          <p:nvPr/>
        </p:nvGrpSpPr>
        <p:grpSpPr>
          <a:xfrm rot="18321957" flipH="1">
            <a:off x="6740429" y="3882979"/>
            <a:ext cx="1182505" cy="936478"/>
            <a:chOff x="1113100" y="2199475"/>
            <a:chExt cx="801900" cy="709925"/>
          </a:xfrm>
        </p:grpSpPr>
        <p:sp>
          <p:nvSpPr>
            <p:cNvPr id="26" name="Shape 390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0" t="0" r="0" b="0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39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0" t="0" r="0" b="0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8" name="Shape 317"/>
          <p:cNvSpPr/>
          <p:nvPr/>
        </p:nvSpPr>
        <p:spPr>
          <a:xfrm>
            <a:off x="7409338" y="1802895"/>
            <a:ext cx="1315984" cy="1081379"/>
          </a:xfrm>
          <a:custGeom>
            <a:avLst/>
            <a:gdLst/>
            <a:ahLst/>
            <a:cxnLst/>
            <a:rect l="0" t="0" r="0" b="0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920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397" y="3530962"/>
            <a:ext cx="10363200" cy="1546399"/>
          </a:xfrm>
        </p:spPr>
        <p:txBody>
          <a:bodyPr/>
          <a:lstStyle/>
          <a:p>
            <a:r>
              <a:rPr lang="pt-BR" sz="5400" dirty="0" smtClean="0"/>
              <a:t>Abastecimento </a:t>
            </a:r>
            <a:br>
              <a:rPr lang="pt-BR" sz="5400" dirty="0" smtClean="0"/>
            </a:br>
            <a:r>
              <a:rPr lang="pt-BR" sz="5400" dirty="0" smtClean="0"/>
              <a:t>do</a:t>
            </a:r>
            <a:br>
              <a:rPr lang="pt-BR" sz="5400" dirty="0" smtClean="0"/>
            </a:br>
            <a:r>
              <a:rPr lang="pt-BR" sz="5400" dirty="0" smtClean="0"/>
              <a:t>Backlog</a:t>
            </a:r>
            <a:endParaRPr lang="pt-BR" sz="5400" dirty="0"/>
          </a:p>
        </p:txBody>
      </p:sp>
      <p:sp>
        <p:nvSpPr>
          <p:cNvPr id="4" name="Shape 310"/>
          <p:cNvSpPr/>
          <p:nvPr/>
        </p:nvSpPr>
        <p:spPr>
          <a:xfrm>
            <a:off x="5649738" y="1378203"/>
            <a:ext cx="892519" cy="795845"/>
          </a:xfrm>
          <a:custGeom>
            <a:avLst/>
            <a:gdLst/>
            <a:ahLst/>
            <a:cxnLst/>
            <a:rect l="0" t="0" r="0" b="0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98"/>
          <p:cNvSpPr/>
          <p:nvPr/>
        </p:nvSpPr>
        <p:spPr>
          <a:xfrm>
            <a:off x="5281261" y="998813"/>
            <a:ext cx="1629475" cy="1554627"/>
          </a:xfrm>
          <a:custGeom>
            <a:avLst/>
            <a:gdLst/>
            <a:ahLst/>
            <a:cxnLst/>
            <a:rect l="0" t="0" r="0" b="0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081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 smtClean="0">
                <a:solidFill>
                  <a:srgbClr val="FF0000"/>
                </a:solidFill>
              </a:rPr>
              <a:t>Debate</a:t>
            </a:r>
            <a:endParaRPr lang="pt-BR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b="1" dirty="0" smtClean="0">
                <a:solidFill>
                  <a:schemeClr val="bg1"/>
                </a:solidFill>
                <a:latin typeface="Walter Turncoat" panose="02000000000000000000" pitchFamily="2" charset="0"/>
                <a:ea typeface="Walter Turncoat" panose="02000000000000000000" pitchFamily="2" charset="0"/>
              </a:rPr>
              <a:t>Evento do Dia 06 – Daniel (MITO) Carvalho</a:t>
            </a:r>
            <a:endParaRPr lang="pt-BR" b="1" dirty="0">
              <a:solidFill>
                <a:schemeClr val="bg1"/>
              </a:solidFill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sp>
        <p:nvSpPr>
          <p:cNvPr id="4" name="Shape 346"/>
          <p:cNvSpPr/>
          <p:nvPr/>
        </p:nvSpPr>
        <p:spPr>
          <a:xfrm>
            <a:off x="5423417" y="1071155"/>
            <a:ext cx="1345165" cy="1267261"/>
          </a:xfrm>
          <a:custGeom>
            <a:avLst/>
            <a:gdLst/>
            <a:ahLst/>
            <a:cxnLst/>
            <a:rect l="0" t="0" r="0" b="0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118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0308" y="1736318"/>
            <a:ext cx="9144000" cy="2387600"/>
          </a:xfrm>
        </p:spPr>
        <p:txBody>
          <a:bodyPr/>
          <a:lstStyle/>
          <a:p>
            <a:r>
              <a:rPr lang="pt-BR" sz="7200" dirty="0" smtClean="0">
                <a:solidFill>
                  <a:srgbClr val="FF0000"/>
                </a:solidFill>
                <a:latin typeface="Walter Turncoat" panose="02000000000000000000" pitchFamily="2" charset="0"/>
                <a:ea typeface="Walter Turncoat" panose="02000000000000000000" pitchFamily="2" charset="0"/>
              </a:rPr>
              <a:t>Informes</a:t>
            </a:r>
            <a:endParaRPr lang="pt-BR" sz="7200" dirty="0">
              <a:solidFill>
                <a:srgbClr val="FF0000"/>
              </a:solidFill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957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“Selvagem... Vocês viram? Louco!” – Autor Desconhecido </a:t>
            </a: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pic>
        <p:nvPicPr>
          <p:cNvPr id="3" name="qlyPcAcUaIU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828108" y="278546"/>
            <a:ext cx="6211389" cy="540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79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839" y="876826"/>
            <a:ext cx="12208000" cy="1143200"/>
          </a:xfrm>
        </p:spPr>
        <p:txBody>
          <a:bodyPr/>
          <a:lstStyle/>
          <a:p>
            <a:r>
              <a:rPr lang="pt-BR" sz="4000" dirty="0" smtClean="0">
                <a:solidFill>
                  <a:schemeClr val="bg1"/>
                </a:solidFill>
                <a:latin typeface="Walter Turncoat" panose="02000000000000000000" pitchFamily="2" charset="0"/>
                <a:ea typeface="Walter Turncoat" panose="02000000000000000000" pitchFamily="2" charset="0"/>
              </a:rPr>
              <a:t>Viagem</a:t>
            </a:r>
            <a:endParaRPr lang="pt-BR" sz="4000" dirty="0">
              <a:solidFill>
                <a:schemeClr val="bg1"/>
              </a:solidFill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404950" y="1519433"/>
            <a:ext cx="5068387" cy="5048334"/>
          </a:xfrm>
        </p:spPr>
        <p:txBody>
          <a:bodyPr/>
          <a:lstStyle/>
          <a:p>
            <a:pPr algn="just"/>
            <a:r>
              <a:rPr lang="pt-BR" sz="2400" dirty="0" smtClean="0">
                <a:latin typeface="Dalek" panose="02000400000000000000" pitchFamily="2" charset="0"/>
              </a:rPr>
              <a:t>  </a:t>
            </a:r>
            <a:r>
              <a:rPr lang="pt-BR" sz="2400" b="1" dirty="0" smtClean="0">
                <a:solidFill>
                  <a:srgbClr val="FF0000"/>
                </a:solidFill>
                <a:latin typeface="Walter Turncoat" panose="02000000000000000000" pitchFamily="2" charset="0"/>
                <a:ea typeface="Walter Turncoat" panose="02000000000000000000" pitchFamily="2" charset="0"/>
              </a:rPr>
              <a:t>AMIZADE</a:t>
            </a:r>
          </a:p>
          <a:p>
            <a:pPr algn="just"/>
            <a:r>
              <a:rPr lang="pt-BR" sz="2400" dirty="0">
                <a:latin typeface="Walter Turncoat" panose="02000000000000000000" pitchFamily="2" charset="0"/>
                <a:ea typeface="Walter Turncoat" panose="02000000000000000000" pitchFamily="2" charset="0"/>
              </a:rPr>
              <a:t> </a:t>
            </a:r>
            <a:r>
              <a:rPr lang="pt-BR" sz="2400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 Conhecimento da Competição</a:t>
            </a:r>
          </a:p>
          <a:p>
            <a:pPr algn="just"/>
            <a:r>
              <a:rPr lang="pt-BR" sz="2400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  Categorias mais disputadas</a:t>
            </a:r>
          </a:p>
          <a:p>
            <a:pPr algn="just"/>
            <a:r>
              <a:rPr lang="pt-BR" sz="2400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  Novas perspectivas</a:t>
            </a:r>
          </a:p>
          <a:p>
            <a:pPr algn="just"/>
            <a:r>
              <a:rPr lang="pt-BR" sz="2400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  Feedbacks:</a:t>
            </a:r>
          </a:p>
          <a:p>
            <a:pPr marL="342900" lvl="4" indent="-342900" algn="just"/>
            <a:r>
              <a:rPr lang="pt-BR" sz="2400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		Ygor</a:t>
            </a:r>
          </a:p>
          <a:p>
            <a:pPr marL="342900" lvl="4" indent="-342900" algn="just"/>
            <a:r>
              <a:rPr lang="pt-BR" sz="2400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		Calouro</a:t>
            </a:r>
          </a:p>
          <a:p>
            <a:pPr marL="342900" lvl="4" indent="-342900" algn="just"/>
            <a:r>
              <a:rPr lang="pt-BR" sz="2400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		Aleff</a:t>
            </a:r>
          </a:p>
          <a:p>
            <a:pPr marL="342900" lvl="4" indent="-342900" algn="just"/>
            <a:r>
              <a:rPr lang="pt-BR" sz="2400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		Guilherme</a:t>
            </a:r>
          </a:p>
          <a:p>
            <a:pPr marL="342900" lvl="4" indent="-342900" algn="just"/>
            <a:r>
              <a:rPr lang="pt-BR" sz="2400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		Vitinho</a:t>
            </a:r>
            <a:endParaRPr lang="pt-BR" sz="2400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65475">
            <a:off x="8109984" y="1096281"/>
            <a:ext cx="1901922" cy="33811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082114">
            <a:off x="4451768" y="3085736"/>
            <a:ext cx="3777104" cy="28328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659" y="627308"/>
            <a:ext cx="2356616" cy="41953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2641">
            <a:off x="8147995" y="4344164"/>
            <a:ext cx="4198803" cy="2361827"/>
          </a:xfrm>
          <a:prstGeom prst="rect">
            <a:avLst/>
          </a:prstGeom>
        </p:spPr>
      </p:pic>
      <p:sp>
        <p:nvSpPr>
          <p:cNvPr id="10" name="Shape 129"/>
          <p:cNvSpPr/>
          <p:nvPr/>
        </p:nvSpPr>
        <p:spPr>
          <a:xfrm>
            <a:off x="5801592" y="338009"/>
            <a:ext cx="387139" cy="341965"/>
          </a:xfrm>
          <a:custGeom>
            <a:avLst/>
            <a:gdLst/>
            <a:ahLst/>
            <a:cxnLst/>
            <a:rect l="0" t="0" r="0" b="0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28"/>
          <p:cNvSpPr/>
          <p:nvPr/>
        </p:nvSpPr>
        <p:spPr>
          <a:xfrm>
            <a:off x="5600815" y="106396"/>
            <a:ext cx="788694" cy="805192"/>
          </a:xfrm>
          <a:custGeom>
            <a:avLst/>
            <a:gdLst/>
            <a:ahLst/>
            <a:cxnLst/>
            <a:rect l="0" t="0" r="0" b="0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77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_20170708_14403748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8090" y="613953"/>
            <a:ext cx="10162903" cy="571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82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137" y="336368"/>
            <a:ext cx="8207829" cy="615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2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Um novo modelo de produção</a:t>
            </a:r>
            <a:endParaRPr lang="pt-BR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Combate – 1kg</a:t>
            </a:r>
          </a:p>
          <a:p>
            <a:pPr algn="ctr"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GP – Vitor Carvalho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Daniele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Lucas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Aleff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Guilherme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Jessica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Daniel Carvalho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Gilvan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Henrique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Sumô – 3kg</a:t>
            </a:r>
          </a:p>
          <a:p>
            <a:pPr algn="ctr"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GP – Ygor Borgonove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Elpidio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Daniel Auler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Ana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Antonio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Helbert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Pereira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Nauam</a:t>
            </a: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Seguidor de Linha</a:t>
            </a:r>
          </a:p>
          <a:p>
            <a:pPr algn="ctr"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GP – Leonardo Brandão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Arthur Gonzaga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Lorena 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Felipe Osório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Filipe Freitas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Rodrigo</a:t>
            </a:r>
          </a:p>
          <a:p>
            <a:pPr algn="ctr"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Victor Wagner</a:t>
            </a:r>
          </a:p>
          <a:p>
            <a:pPr algn="ctr"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sp>
        <p:nvSpPr>
          <p:cNvPr id="4" name="Shape 47"/>
          <p:cNvSpPr/>
          <p:nvPr/>
        </p:nvSpPr>
        <p:spPr>
          <a:xfrm>
            <a:off x="5717660" y="303918"/>
            <a:ext cx="1052761" cy="922444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269"/>
          <p:cNvSpPr/>
          <p:nvPr/>
        </p:nvSpPr>
        <p:spPr>
          <a:xfrm>
            <a:off x="3790558" y="1711235"/>
            <a:ext cx="4648047" cy="150998"/>
          </a:xfrm>
          <a:custGeom>
            <a:avLst/>
            <a:gdLst/>
            <a:ahLst/>
            <a:cxnLst/>
            <a:rect l="0" t="0" r="0" b="0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715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25/07 a 26/08 – Elaboração dos Modelos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033" y="1290633"/>
            <a:ext cx="12208000" cy="533789"/>
          </a:xfrm>
        </p:spPr>
        <p:txBody>
          <a:bodyPr/>
          <a:lstStyle/>
          <a:p>
            <a:r>
              <a:rPr lang="pt-BR" dirty="0" smtClean="0"/>
              <a:t>Deadlines</a:t>
            </a:r>
            <a:endParaRPr lang="pt-BR" dirty="0"/>
          </a:p>
        </p:txBody>
      </p:sp>
      <p:sp>
        <p:nvSpPr>
          <p:cNvPr id="4" name="Shape 352"/>
          <p:cNvSpPr/>
          <p:nvPr/>
        </p:nvSpPr>
        <p:spPr>
          <a:xfrm>
            <a:off x="5875699" y="496388"/>
            <a:ext cx="459787" cy="423419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96"/>
          <p:cNvSpPr/>
          <p:nvPr/>
        </p:nvSpPr>
        <p:spPr>
          <a:xfrm>
            <a:off x="5673763" y="292622"/>
            <a:ext cx="844406" cy="887297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727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25/07 a 26/08 – Elaboração dos Modelos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  <a:p>
            <a:pPr>
              <a:buNone/>
            </a:pPr>
            <a:r>
              <a:rPr lang="pt-BR" dirty="0" smtClean="0">
                <a:latin typeface="Walter Turncoat" panose="02000000000000000000" pitchFamily="2" charset="0"/>
                <a:ea typeface="Walter Turncoat" panose="02000000000000000000" pitchFamily="2" charset="0"/>
              </a:rPr>
              <a:t>Consiste na formulação e apresentação de 3 modelos de robôs para cada categoria. A apresentação será feita no dia 26/08, com “relatórios” acerca de viabilidade financeira, pontos prós e contras, datas de entrega e testes.</a:t>
            </a:r>
          </a:p>
          <a:p>
            <a:pPr>
              <a:buNone/>
            </a:pPr>
            <a:endParaRPr lang="pt-BR" dirty="0"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033" y="1290633"/>
            <a:ext cx="12208000" cy="533789"/>
          </a:xfrm>
        </p:spPr>
        <p:txBody>
          <a:bodyPr/>
          <a:lstStyle/>
          <a:p>
            <a:r>
              <a:rPr lang="pt-BR" dirty="0" smtClean="0"/>
              <a:t>Deadlines</a:t>
            </a:r>
            <a:endParaRPr lang="pt-BR" dirty="0"/>
          </a:p>
        </p:txBody>
      </p:sp>
      <p:sp>
        <p:nvSpPr>
          <p:cNvPr id="4" name="Shape 352"/>
          <p:cNvSpPr/>
          <p:nvPr/>
        </p:nvSpPr>
        <p:spPr>
          <a:xfrm>
            <a:off x="5875699" y="496388"/>
            <a:ext cx="459787" cy="423419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" name="Shape 396"/>
          <p:cNvSpPr/>
          <p:nvPr/>
        </p:nvSpPr>
        <p:spPr>
          <a:xfrm>
            <a:off x="5673763" y="292622"/>
            <a:ext cx="844406" cy="887297"/>
          </a:xfrm>
          <a:custGeom>
            <a:avLst/>
            <a:gdLst/>
            <a:ahLst/>
            <a:cxnLst/>
            <a:rect l="0" t="0" r="0" b="0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54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rsula" id="{D5CE760F-E035-448C-9936-2FADC566D17A}" vid="{1DE835BB-F25C-40E0-99FF-1C8ED37836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Ursula</Template>
  <TotalTime>65</TotalTime>
  <Words>433</Words>
  <Application>Microsoft Office PowerPoint</Application>
  <PresentationFormat>Widescreen</PresentationFormat>
  <Paragraphs>88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Dalek</vt:lpstr>
      <vt:lpstr>Death Star</vt:lpstr>
      <vt:lpstr>Pythia</vt:lpstr>
      <vt:lpstr>Sniglet</vt:lpstr>
      <vt:lpstr>Walter Turncoat</vt:lpstr>
      <vt:lpstr>Ursula template</vt:lpstr>
      <vt:lpstr>Titans</vt:lpstr>
      <vt:lpstr>Informes</vt:lpstr>
      <vt:lpstr>PowerPoint Presentation</vt:lpstr>
      <vt:lpstr>Viagem</vt:lpstr>
      <vt:lpstr>PowerPoint Presentation</vt:lpstr>
      <vt:lpstr>PowerPoint Presentation</vt:lpstr>
      <vt:lpstr>Um novo modelo de produção</vt:lpstr>
      <vt:lpstr>Deadlines</vt:lpstr>
      <vt:lpstr>Deadlines</vt:lpstr>
      <vt:lpstr>Deadlines</vt:lpstr>
      <vt:lpstr>Deadlines</vt:lpstr>
      <vt:lpstr>Deadlines</vt:lpstr>
      <vt:lpstr>Deadlines</vt:lpstr>
      <vt:lpstr>Deadlines</vt:lpstr>
      <vt:lpstr>Deadlines</vt:lpstr>
      <vt:lpstr>E o Robô de 27 kg?</vt:lpstr>
      <vt:lpstr>Abastecimento  do Backlog</vt:lpstr>
      <vt:lpstr>Debate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Titans</dc:title>
  <dc:creator>Arthur Gonzaga</dc:creator>
  <cp:lastModifiedBy>Arthur Gonzaga</cp:lastModifiedBy>
  <cp:revision>8</cp:revision>
  <dcterms:created xsi:type="dcterms:W3CDTF">2017-07-25T03:18:53Z</dcterms:created>
  <dcterms:modified xsi:type="dcterms:W3CDTF">2017-07-25T04:25:52Z</dcterms:modified>
</cp:coreProperties>
</file>

<file path=docProps/thumbnail.jpeg>
</file>